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1" r:id="rId1"/>
    <p:sldMasterId id="2147483742" r:id="rId2"/>
    <p:sldMasterId id="2147483743" r:id="rId3"/>
    <p:sldMasterId id="2147483744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Hanken Grotesk" panose="020B0604020202020204" charset="0"/>
      <p:regular r:id="rId20"/>
      <p:bold r:id="rId21"/>
      <p:italic r:id="rId22"/>
      <p:boldItalic r:id="rId23"/>
    </p:embeddedFont>
    <p:embeddedFont>
      <p:font typeface="Hanken Grotesk SemiBold" panose="020B060402020202020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Black" panose="020B0604020202020204" charset="0"/>
      <p:bold r:id="rId32"/>
      <p:boldItalic r:id="rId33"/>
    </p:embeddedFont>
    <p:embeddedFont>
      <p:font typeface="Libre Franklin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6" name="Google Shape;7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4" name="Google Shape;7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2" name="Google Shape;7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3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5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6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7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8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 1">
  <p:cSld name="CUSTOM_3_2_1_1_1_1_1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2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3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5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6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7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8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8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238" name="Google Shape;238;p42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42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42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1">
  <p:cSld name="CUSTOM_3_2_1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1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3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4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5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ubTitle" idx="6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48"/>
          <p:cNvSpPr txBox="1">
            <a:spLocks noGrp="1"/>
          </p:cNvSpPr>
          <p:nvPr>
            <p:ph type="body" idx="7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subTitle" idx="8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2">
  <p:cSld name="CUSTOM_3_2_1_1_1_1_1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3" name="Google Shape;293;p49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2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subTitle" idx="3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subTitle" idx="4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subTitle" idx="5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6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subTitle" idx="7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8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body" idx="2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3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subTitle" idx="4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1"/>
          <p:cNvSpPr txBox="1">
            <a:spLocks noGrp="1"/>
          </p:cNvSpPr>
          <p:nvPr>
            <p:ph type="subTitle" idx="5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subTitle" idx="6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7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8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 1">
  <p:cSld name="CUSTOM_3_2_1_1_1_1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body" idx="1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2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ubTitle" idx="4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5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52"/>
          <p:cNvSpPr txBox="1">
            <a:spLocks noGrp="1"/>
          </p:cNvSpPr>
          <p:nvPr>
            <p:ph type="body" idx="6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subTitle" idx="7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subTitle" idx="8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2">
  <p:cSld name="CUSTOM_3_2_1_2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2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7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57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57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9" name="Google Shape;379;p6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6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03" name="Google Shape;403;p67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67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67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8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8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68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68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68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9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69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3" name="Google Shape;433;p71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4" name="Google Shape;434;p71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5" name="Google Shape;435;p71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71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72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72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2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72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3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73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3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3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73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4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61" name="Google Shape;461;p74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64" name="Google Shape;464;p75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75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75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75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75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75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76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76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75" name="Google Shape;475;p76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77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78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78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79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7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0" name="Google Shape;490;p8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8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8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93" name="Google Shape;493;p8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00" name="Google Shape;500;p8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8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03" name="Google Shape;503;p8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3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83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83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83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83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3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2" name="Google Shape;512;p83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3" name="Google Shape;513;p83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5" name="Google Shape;515;p83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6" name="Google Shape;516;p83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9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9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19" name="Google Shape;51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2" name="Google Shape;522;p8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7" name="Google Shape;527;p87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0" name="Google Shape;530;p8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89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8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5" name="Google Shape;535;p89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9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0" name="Google Shape;540;p90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9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5" name="Google Shape;545;p91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9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93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93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0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10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10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>
            <a:spLocks noGrp="1"/>
          </p:cNvSpPr>
          <p:nvPr>
            <p:ph type="subTitle" idx="1"/>
          </p:nvPr>
        </p:nvSpPr>
        <p:spPr>
          <a:xfrm>
            <a:off x="4690125" y="1140114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4"/>
          <p:cNvSpPr txBox="1">
            <a:spLocks noGrp="1"/>
          </p:cNvSpPr>
          <p:nvPr>
            <p:ph type="subTitle" idx="2"/>
          </p:nvPr>
        </p:nvSpPr>
        <p:spPr>
          <a:xfrm>
            <a:off x="4690125" y="2396637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subTitle" idx="3"/>
          </p:nvPr>
        </p:nvSpPr>
        <p:spPr>
          <a:xfrm>
            <a:off x="4690125" y="3653173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body" idx="4"/>
          </p:nvPr>
        </p:nvSpPr>
        <p:spPr>
          <a:xfrm>
            <a:off x="2164734" y="1140000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5"/>
          </p:nvPr>
        </p:nvSpPr>
        <p:spPr>
          <a:xfrm>
            <a:off x="2164734" y="2396588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6"/>
          </p:nvPr>
        </p:nvSpPr>
        <p:spPr>
          <a:xfrm>
            <a:off x="457200" y="114011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94"/>
          <p:cNvSpPr txBox="1">
            <a:spLocks noGrp="1"/>
          </p:cNvSpPr>
          <p:nvPr>
            <p:ph type="subTitle" idx="7"/>
          </p:nvPr>
        </p:nvSpPr>
        <p:spPr>
          <a:xfrm>
            <a:off x="457200" y="2396638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94"/>
          <p:cNvSpPr txBox="1">
            <a:spLocks noGrp="1"/>
          </p:cNvSpPr>
          <p:nvPr>
            <p:ph type="subTitle" idx="8"/>
          </p:nvPr>
        </p:nvSpPr>
        <p:spPr>
          <a:xfrm>
            <a:off x="457200" y="365317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body" idx="9"/>
          </p:nvPr>
        </p:nvSpPr>
        <p:spPr>
          <a:xfrm>
            <a:off x="2164734" y="3653175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8" name="Google Shape;568;p94"/>
          <p:cNvSpPr txBox="1">
            <a:spLocks noGrp="1"/>
          </p:cNvSpPr>
          <p:nvPr>
            <p:ph type="body" idx="13"/>
          </p:nvPr>
        </p:nvSpPr>
        <p:spPr>
          <a:xfrm>
            <a:off x="6447249" y="1140000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94"/>
          <p:cNvSpPr txBox="1">
            <a:spLocks noGrp="1"/>
          </p:cNvSpPr>
          <p:nvPr>
            <p:ph type="body" idx="14"/>
          </p:nvPr>
        </p:nvSpPr>
        <p:spPr>
          <a:xfrm>
            <a:off x="6447249" y="2396588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94"/>
          <p:cNvSpPr txBox="1">
            <a:spLocks noGrp="1"/>
          </p:cNvSpPr>
          <p:nvPr>
            <p:ph type="body" idx="15"/>
          </p:nvPr>
        </p:nvSpPr>
        <p:spPr>
          <a:xfrm>
            <a:off x="6447249" y="3653174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>
            <a:spLocks noGrp="1"/>
          </p:cNvSpPr>
          <p:nvPr>
            <p:ph type="body" idx="1"/>
          </p:nvPr>
        </p:nvSpPr>
        <p:spPr>
          <a:xfrm>
            <a:off x="4911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95"/>
          <p:cNvSpPr txBox="1">
            <a:spLocks noGrp="1"/>
          </p:cNvSpPr>
          <p:nvPr>
            <p:ph type="subTitle" idx="2"/>
          </p:nvPr>
        </p:nvSpPr>
        <p:spPr>
          <a:xfrm>
            <a:off x="49116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75" name="Google Shape;575;p95"/>
          <p:cNvSpPr txBox="1">
            <a:spLocks noGrp="1"/>
          </p:cNvSpPr>
          <p:nvPr>
            <p:ph type="body" idx="3"/>
          </p:nvPr>
        </p:nvSpPr>
        <p:spPr>
          <a:xfrm>
            <a:off x="3291218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95"/>
          <p:cNvSpPr txBox="1">
            <a:spLocks noGrp="1"/>
          </p:cNvSpPr>
          <p:nvPr>
            <p:ph type="subTitle" idx="4"/>
          </p:nvPr>
        </p:nvSpPr>
        <p:spPr>
          <a:xfrm>
            <a:off x="329121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5"/>
          <p:cNvSpPr txBox="1">
            <a:spLocks noGrp="1"/>
          </p:cNvSpPr>
          <p:nvPr>
            <p:ph type="body" idx="5"/>
          </p:nvPr>
        </p:nvSpPr>
        <p:spPr>
          <a:xfrm>
            <a:off x="4911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95"/>
          <p:cNvSpPr txBox="1">
            <a:spLocks noGrp="1"/>
          </p:cNvSpPr>
          <p:nvPr>
            <p:ph type="subTitle" idx="6"/>
          </p:nvPr>
        </p:nvSpPr>
        <p:spPr>
          <a:xfrm>
            <a:off x="49112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body" idx="7"/>
          </p:nvPr>
        </p:nvSpPr>
        <p:spPr>
          <a:xfrm>
            <a:off x="3291177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95"/>
          <p:cNvSpPr txBox="1">
            <a:spLocks noGrp="1"/>
          </p:cNvSpPr>
          <p:nvPr>
            <p:ph type="subTitle" idx="8"/>
          </p:nvPr>
        </p:nvSpPr>
        <p:spPr>
          <a:xfrm>
            <a:off x="329117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95"/>
          <p:cNvSpPr txBox="1">
            <a:spLocks noGrp="1"/>
          </p:cNvSpPr>
          <p:nvPr>
            <p:ph type="body" idx="9"/>
          </p:nvPr>
        </p:nvSpPr>
        <p:spPr>
          <a:xfrm>
            <a:off x="60912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95"/>
          <p:cNvSpPr txBox="1">
            <a:spLocks noGrp="1"/>
          </p:cNvSpPr>
          <p:nvPr>
            <p:ph type="subTitle" idx="13"/>
          </p:nvPr>
        </p:nvSpPr>
        <p:spPr>
          <a:xfrm>
            <a:off x="6091265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95"/>
          <p:cNvSpPr txBox="1">
            <a:spLocks noGrp="1"/>
          </p:cNvSpPr>
          <p:nvPr>
            <p:ph type="body" idx="14"/>
          </p:nvPr>
        </p:nvSpPr>
        <p:spPr>
          <a:xfrm>
            <a:off x="60912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95"/>
          <p:cNvSpPr txBox="1">
            <a:spLocks noGrp="1"/>
          </p:cNvSpPr>
          <p:nvPr>
            <p:ph type="subTitle" idx="15"/>
          </p:nvPr>
        </p:nvSpPr>
        <p:spPr>
          <a:xfrm>
            <a:off x="6091224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6"/>
          <p:cNvSpPr/>
          <p:nvPr/>
        </p:nvSpPr>
        <p:spPr>
          <a:xfrm>
            <a:off x="45737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96"/>
          <p:cNvSpPr/>
          <p:nvPr/>
        </p:nvSpPr>
        <p:spPr>
          <a:xfrm>
            <a:off x="325874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88" name="Google Shape;588;p96"/>
          <p:cNvSpPr txBox="1">
            <a:spLocks noGrp="1"/>
          </p:cNvSpPr>
          <p:nvPr>
            <p:ph type="body" idx="1"/>
          </p:nvPr>
        </p:nvSpPr>
        <p:spPr>
          <a:xfrm>
            <a:off x="457225" y="158984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96"/>
          <p:cNvSpPr txBox="1">
            <a:spLocks noGrp="1"/>
          </p:cNvSpPr>
          <p:nvPr>
            <p:ph type="body" idx="2"/>
          </p:nvPr>
        </p:nvSpPr>
        <p:spPr>
          <a:xfrm>
            <a:off x="3258744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96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96"/>
          <p:cNvSpPr txBox="1">
            <a:spLocks noGrp="1"/>
          </p:cNvSpPr>
          <p:nvPr>
            <p:ph type="subTitle" idx="4"/>
          </p:nvPr>
        </p:nvSpPr>
        <p:spPr>
          <a:xfrm>
            <a:off x="3258662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93" name="Google Shape;593;p96"/>
          <p:cNvSpPr/>
          <p:nvPr/>
        </p:nvSpPr>
        <p:spPr>
          <a:xfrm>
            <a:off x="45737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96"/>
          <p:cNvSpPr/>
          <p:nvPr/>
        </p:nvSpPr>
        <p:spPr>
          <a:xfrm>
            <a:off x="325874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95" name="Google Shape;595;p96"/>
          <p:cNvSpPr txBox="1">
            <a:spLocks noGrp="1"/>
          </p:cNvSpPr>
          <p:nvPr>
            <p:ph type="body" idx="5"/>
          </p:nvPr>
        </p:nvSpPr>
        <p:spPr>
          <a:xfrm>
            <a:off x="457225" y="3418675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96"/>
          <p:cNvSpPr txBox="1">
            <a:spLocks noGrp="1"/>
          </p:cNvSpPr>
          <p:nvPr>
            <p:ph type="body" idx="6"/>
          </p:nvPr>
        </p:nvSpPr>
        <p:spPr>
          <a:xfrm>
            <a:off x="3258744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subTitle" idx="7"/>
          </p:nvPr>
        </p:nvSpPr>
        <p:spPr>
          <a:xfrm>
            <a:off x="457225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96"/>
          <p:cNvSpPr txBox="1">
            <a:spLocks noGrp="1"/>
          </p:cNvSpPr>
          <p:nvPr>
            <p:ph type="subTitle" idx="8"/>
          </p:nvPr>
        </p:nvSpPr>
        <p:spPr>
          <a:xfrm>
            <a:off x="3258662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6"/>
          <p:cNvSpPr/>
          <p:nvPr/>
        </p:nvSpPr>
        <p:spPr>
          <a:xfrm>
            <a:off x="6060117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0" name="Google Shape;600;p96"/>
          <p:cNvSpPr txBox="1">
            <a:spLocks noGrp="1"/>
          </p:cNvSpPr>
          <p:nvPr>
            <p:ph type="body" idx="9"/>
          </p:nvPr>
        </p:nvSpPr>
        <p:spPr>
          <a:xfrm>
            <a:off x="6060117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96"/>
          <p:cNvSpPr txBox="1">
            <a:spLocks noGrp="1"/>
          </p:cNvSpPr>
          <p:nvPr>
            <p:ph type="subTitle" idx="13"/>
          </p:nvPr>
        </p:nvSpPr>
        <p:spPr>
          <a:xfrm>
            <a:off x="6060036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96"/>
          <p:cNvSpPr/>
          <p:nvPr/>
        </p:nvSpPr>
        <p:spPr>
          <a:xfrm>
            <a:off x="6060117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3" name="Google Shape;603;p96"/>
          <p:cNvSpPr txBox="1">
            <a:spLocks noGrp="1"/>
          </p:cNvSpPr>
          <p:nvPr>
            <p:ph type="body" idx="14"/>
          </p:nvPr>
        </p:nvSpPr>
        <p:spPr>
          <a:xfrm>
            <a:off x="6060117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96"/>
          <p:cNvSpPr txBox="1">
            <a:spLocks noGrp="1"/>
          </p:cNvSpPr>
          <p:nvPr>
            <p:ph type="subTitle" idx="15"/>
          </p:nvPr>
        </p:nvSpPr>
        <p:spPr>
          <a:xfrm>
            <a:off x="6060036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 1">
  <p:cSld name="CUSTOM_3_2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7"/>
          <p:cNvSpPr txBox="1">
            <a:spLocks noGrp="1"/>
          </p:cNvSpPr>
          <p:nvPr>
            <p:ph type="body" idx="1"/>
          </p:nvPr>
        </p:nvSpPr>
        <p:spPr>
          <a:xfrm>
            <a:off x="457238" y="227032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97"/>
          <p:cNvSpPr txBox="1">
            <a:spLocks noGrp="1"/>
          </p:cNvSpPr>
          <p:nvPr>
            <p:ph type="body" idx="2"/>
          </p:nvPr>
        </p:nvSpPr>
        <p:spPr>
          <a:xfrm>
            <a:off x="3258938" y="227032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97"/>
          <p:cNvSpPr txBox="1">
            <a:spLocks noGrp="1"/>
          </p:cNvSpPr>
          <p:nvPr>
            <p:ph type="body" idx="3"/>
          </p:nvPr>
        </p:nvSpPr>
        <p:spPr>
          <a:xfrm>
            <a:off x="6011063" y="227032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97"/>
          <p:cNvSpPr txBox="1">
            <a:spLocks noGrp="1"/>
          </p:cNvSpPr>
          <p:nvPr>
            <p:ph type="subTitle" idx="4"/>
          </p:nvPr>
        </p:nvSpPr>
        <p:spPr>
          <a:xfrm>
            <a:off x="12994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9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11" name="Google Shape;611;p97"/>
          <p:cNvSpPr txBox="1">
            <a:spLocks noGrp="1"/>
          </p:cNvSpPr>
          <p:nvPr>
            <p:ph type="subTitle" idx="5"/>
          </p:nvPr>
        </p:nvSpPr>
        <p:spPr>
          <a:xfrm>
            <a:off x="41368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97"/>
          <p:cNvSpPr txBox="1">
            <a:spLocks noGrp="1"/>
          </p:cNvSpPr>
          <p:nvPr>
            <p:ph type="subTitle" idx="6"/>
          </p:nvPr>
        </p:nvSpPr>
        <p:spPr>
          <a:xfrm>
            <a:off x="6913613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97"/>
          <p:cNvSpPr txBox="1">
            <a:spLocks noGrp="1"/>
          </p:cNvSpPr>
          <p:nvPr>
            <p:ph type="body" idx="7"/>
          </p:nvPr>
        </p:nvSpPr>
        <p:spPr>
          <a:xfrm>
            <a:off x="457238" y="366317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97"/>
          <p:cNvSpPr txBox="1">
            <a:spLocks noGrp="1"/>
          </p:cNvSpPr>
          <p:nvPr>
            <p:ph type="body" idx="8"/>
          </p:nvPr>
        </p:nvSpPr>
        <p:spPr>
          <a:xfrm>
            <a:off x="3258938" y="366317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97"/>
          <p:cNvSpPr txBox="1">
            <a:spLocks noGrp="1"/>
          </p:cNvSpPr>
          <p:nvPr>
            <p:ph type="body" idx="9"/>
          </p:nvPr>
        </p:nvSpPr>
        <p:spPr>
          <a:xfrm>
            <a:off x="6011063" y="366317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97"/>
          <p:cNvSpPr txBox="1">
            <a:spLocks noGrp="1"/>
          </p:cNvSpPr>
          <p:nvPr>
            <p:ph type="subTitle" idx="13"/>
          </p:nvPr>
        </p:nvSpPr>
        <p:spPr>
          <a:xfrm>
            <a:off x="12994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97"/>
          <p:cNvSpPr txBox="1">
            <a:spLocks noGrp="1"/>
          </p:cNvSpPr>
          <p:nvPr>
            <p:ph type="subTitle" idx="14"/>
          </p:nvPr>
        </p:nvSpPr>
        <p:spPr>
          <a:xfrm>
            <a:off x="41368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97"/>
          <p:cNvSpPr txBox="1">
            <a:spLocks noGrp="1"/>
          </p:cNvSpPr>
          <p:nvPr>
            <p:ph type="subTitle" idx="15"/>
          </p:nvPr>
        </p:nvSpPr>
        <p:spPr>
          <a:xfrm>
            <a:off x="6913613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43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4300" y="1003113"/>
            <a:ext cx="84180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61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49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411950" y="1152475"/>
            <a:ext cx="832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E46962"/>
          </p15:clr>
        </p15:guide>
        <p15:guide id="2" orient="horz" pos="216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6" name="Google Shape;49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7" name="Google Shape;49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8" descr="presentation_title"/>
          <p:cNvSpPr txBox="1">
            <a:spLocks noGrp="1"/>
          </p:cNvSpPr>
          <p:nvPr>
            <p:ph type="ctrTitle"/>
          </p:nvPr>
        </p:nvSpPr>
        <p:spPr>
          <a:xfrm>
            <a:off x="1035175" y="256100"/>
            <a:ext cx="6495178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700" dirty="0" err="1"/>
              <a:t>Програмна</a:t>
            </a:r>
            <a:r>
              <a:rPr lang="ru-RU" sz="3700" dirty="0"/>
              <a:t> система для </a:t>
            </a:r>
            <a:r>
              <a:rPr lang="ru-RU" sz="3700" dirty="0" err="1"/>
              <a:t>підтримки</a:t>
            </a:r>
            <a:r>
              <a:rPr lang="ru-RU" sz="3700" dirty="0"/>
              <a:t> </a:t>
            </a:r>
            <a:r>
              <a:rPr lang="ru-RU" sz="3700" dirty="0" err="1"/>
              <a:t>волонтерської</a:t>
            </a:r>
            <a:r>
              <a:rPr lang="ru-RU" sz="3700" dirty="0"/>
              <a:t> </a:t>
            </a:r>
            <a:r>
              <a:rPr lang="ru-RU" sz="3700" dirty="0" err="1"/>
              <a:t>діяльності</a:t>
            </a:r>
            <a:r>
              <a:rPr lang="en" sz="3700" dirty="0"/>
              <a:t>. Веб-застосунок</a:t>
            </a:r>
            <a:endParaRPr sz="3700" dirty="0"/>
          </a:p>
        </p:txBody>
      </p:sp>
      <p:sp>
        <p:nvSpPr>
          <p:cNvPr id="624" name="Google Shape;624;p98" descr="detail"/>
          <p:cNvSpPr txBox="1"/>
          <p:nvPr/>
        </p:nvSpPr>
        <p:spPr>
          <a:xfrm>
            <a:off x="904325" y="1564725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Автор: Максим Крикуха, студент групи ПЗПІ-21-4</a:t>
            </a:r>
            <a:endParaRPr sz="1200" b="0" i="0" u="none" strike="noStrike" cap="none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ru-RU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К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ерівник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: проф. каф. ПІ Бондарєв В.М.</a:t>
            </a:r>
          </a:p>
        </p:txBody>
      </p:sp>
      <p:sp>
        <p:nvSpPr>
          <p:cNvPr id="625" name="Google Shape;625;p98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"/>
          <p:cNvSpPr/>
          <p:nvPr/>
        </p:nvSpPr>
        <p:spPr>
          <a:xfrm>
            <a:off x="0" y="-7850"/>
            <a:ext cx="2210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107" descr="title"/>
          <p:cNvSpPr txBox="1"/>
          <p:nvPr/>
        </p:nvSpPr>
        <p:spPr>
          <a:xfrm>
            <a:off x="0" y="1053425"/>
            <a:ext cx="2210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даних: Профіль волонтера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23" name="Google Shape;723;p107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07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500" y="152400"/>
            <a:ext cx="6629101" cy="424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 descr="title"/>
          <p:cNvSpPr txBox="1"/>
          <p:nvPr/>
        </p:nvSpPr>
        <p:spPr>
          <a:xfrm>
            <a:off x="92300" y="91500"/>
            <a:ext cx="5508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інформації про збір</a:t>
            </a:r>
            <a:endParaRPr sz="19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1" name="Google Shape;731;p108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/>
        </p:nvSpPr>
        <p:spPr>
          <a:xfrm>
            <a:off x="0" y="46665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388" y="594300"/>
            <a:ext cx="5708974" cy="42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9" descr="title"/>
          <p:cNvSpPr txBox="1"/>
          <p:nvPr/>
        </p:nvSpPr>
        <p:spPr>
          <a:xfrm>
            <a:off x="85025" y="91500"/>
            <a:ext cx="53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Тестування та налагодження</a:t>
            </a:r>
            <a:endParaRPr sz="17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9" name="Google Shape;739;p10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9"/>
          <p:cNvSpPr txBox="1"/>
          <p:nvPr/>
        </p:nvSpPr>
        <p:spPr>
          <a:xfrm>
            <a:off x="0" y="46971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872" y="670500"/>
            <a:ext cx="6408010" cy="3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0" descr="title"/>
          <p:cNvSpPr txBox="1">
            <a:spLocks noGrp="1"/>
          </p:cNvSpPr>
          <p:nvPr>
            <p:ph type="title"/>
          </p:nvPr>
        </p:nvSpPr>
        <p:spPr>
          <a:xfrm>
            <a:off x="411950" y="744600"/>
            <a:ext cx="32499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Висновки</a:t>
            </a:r>
            <a:endParaRPr sz="2220"/>
          </a:p>
        </p:txBody>
      </p:sp>
      <p:sp>
        <p:nvSpPr>
          <p:cNvPr id="747" name="Google Shape;747;p110" descr="detail"/>
          <p:cNvSpPr txBox="1"/>
          <p:nvPr/>
        </p:nvSpPr>
        <p:spPr>
          <a:xfrm>
            <a:off x="3890175" y="744600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Успішно розроблено front-end частину програмної системи на базі React та TypeScript.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Реалізовано ключовий функціонал: авторизація з ролями, створення і управління зборами та потребами, звіти.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Забезпечено сучасний, зручний користувацький інтерфейс, орієнтований на потреби волонтерів.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Система повністю готова до інтеграції з back-end та подальшого масштабування.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Робота створює основу для розвитку ефективних інструментів підтримки волонтерської діяльності.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48" name="Google Shape;748;p11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0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1"/>
          <p:cNvSpPr/>
          <p:nvPr/>
        </p:nvSpPr>
        <p:spPr>
          <a:xfrm>
            <a:off x="4567750" y="0"/>
            <a:ext cx="457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5" name="Google Shape;755;p111" descr="title"/>
          <p:cNvSpPr txBox="1"/>
          <p:nvPr/>
        </p:nvSpPr>
        <p:spPr>
          <a:xfrm>
            <a:off x="3362075" y="0"/>
            <a:ext cx="39267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Дякую за увагу!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56" name="Google Shape;756;p11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1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000" y="1294343"/>
            <a:ext cx="2897600" cy="37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9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Мета та завдання роботи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1" name="Google Shape;631;p99" descr="detail_0"/>
          <p:cNvSpPr txBox="1">
            <a:spLocks noGrp="1"/>
          </p:cNvSpPr>
          <p:nvPr>
            <p:ph type="body" idx="1"/>
          </p:nvPr>
        </p:nvSpPr>
        <p:spPr>
          <a:xfrm>
            <a:off x="1554950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Розробити клієнтську частину веб-застосунку з інтуїтивно зрозумілим інтерфейсом для волонтерів, отримувачів допомоги та донорів.</a:t>
            </a:r>
            <a:endParaRPr/>
          </a:p>
        </p:txBody>
      </p:sp>
      <p:sp>
        <p:nvSpPr>
          <p:cNvPr id="632" name="Google Shape;632;p99" descr="detail_1"/>
          <p:cNvSpPr txBox="1">
            <a:spLocks noGrp="1"/>
          </p:cNvSpPr>
          <p:nvPr>
            <p:ph type="body" idx="3"/>
          </p:nvPr>
        </p:nvSpPr>
        <p:spPr>
          <a:xfrm>
            <a:off x="3673698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Забезпечити простий та ефективний процес створення і управління зборами для волонтерів і організацій.</a:t>
            </a:r>
            <a:endParaRPr/>
          </a:p>
        </p:txBody>
      </p:sp>
      <p:sp>
        <p:nvSpPr>
          <p:cNvPr id="633" name="Google Shape;633;p99" descr="detail_2"/>
          <p:cNvSpPr txBox="1">
            <a:spLocks noGrp="1"/>
          </p:cNvSpPr>
          <p:nvPr>
            <p:ph type="body" idx="5"/>
          </p:nvPr>
        </p:nvSpPr>
        <p:spPr>
          <a:xfrm>
            <a:off x="5792446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Реалізувати механізм прозорої звітності та відстеження потреб для підвищення довіри між учасниками.</a:t>
            </a:r>
            <a:endParaRPr/>
          </a:p>
        </p:txBody>
      </p:sp>
      <p:sp>
        <p:nvSpPr>
          <p:cNvPr id="634" name="Google Shape;634;p99" descr="header_0"/>
          <p:cNvSpPr txBox="1">
            <a:spLocks noGrp="1"/>
          </p:cNvSpPr>
          <p:nvPr>
            <p:ph type="subTitle" idx="2"/>
          </p:nvPr>
        </p:nvSpPr>
        <p:spPr>
          <a:xfrm>
            <a:off x="1554950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Мета роботи</a:t>
            </a:r>
            <a:endParaRPr sz="1200"/>
          </a:p>
        </p:txBody>
      </p:sp>
      <p:sp>
        <p:nvSpPr>
          <p:cNvPr id="635" name="Google Shape;635;p99" descr="header_1"/>
          <p:cNvSpPr txBox="1">
            <a:spLocks noGrp="1"/>
          </p:cNvSpPr>
          <p:nvPr>
            <p:ph type="subTitle" idx="4"/>
          </p:nvPr>
        </p:nvSpPr>
        <p:spPr>
          <a:xfrm>
            <a:off x="3673696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Створення та управління зборами</a:t>
            </a:r>
            <a:endParaRPr sz="1100"/>
          </a:p>
        </p:txBody>
      </p:sp>
      <p:sp>
        <p:nvSpPr>
          <p:cNvPr id="636" name="Google Shape;636;p99" descr="header_2"/>
          <p:cNvSpPr txBox="1">
            <a:spLocks noGrp="1"/>
          </p:cNvSpPr>
          <p:nvPr>
            <p:ph type="subTitle" idx="6"/>
          </p:nvPr>
        </p:nvSpPr>
        <p:spPr>
          <a:xfrm>
            <a:off x="5792442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Прозорість і звітність</a:t>
            </a:r>
            <a:endParaRPr sz="1200"/>
          </a:p>
        </p:txBody>
      </p:sp>
      <p:pic>
        <p:nvPicPr>
          <p:cNvPr id="637" name="Google Shape;637;p9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9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0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6150971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Потреба в прозорості та довірі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4" name="Google Shape;644;p100" descr="detail_0"/>
          <p:cNvSpPr txBox="1">
            <a:spLocks noGrp="1"/>
          </p:cNvSpPr>
          <p:nvPr>
            <p:ph type="body" idx="1"/>
          </p:nvPr>
        </p:nvSpPr>
        <p:spPr>
          <a:xfrm>
            <a:off x="417250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 Україні спостерігається стрімке зростання волонтерської діяльності, що охоплює все більше людей і масштабніші проєкти.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5" name="Google Shape;645;p100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417238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Зростання волонтерського руху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6" name="Google Shape;646;p100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3284092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Неефективність існуючих інструментів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7" name="Google Shape;647;p100" descr="detail_1"/>
          <p:cNvSpPr txBox="1">
            <a:spLocks noGrp="1"/>
          </p:cNvSpPr>
          <p:nvPr>
            <p:ph type="body" idx="2"/>
          </p:nvPr>
        </p:nvSpPr>
        <p:spPr>
          <a:xfrm>
            <a:off x="3284101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Месенджери та електронні таблиці не справляються з великим обсягом завдань, що призводить до дублювання зусиль і втрати інформації.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8" name="Google Shape;648;p100" descr="detail_2"/>
          <p:cNvSpPr txBox="1">
            <a:spLocks noGrp="1"/>
          </p:cNvSpPr>
          <p:nvPr>
            <p:ph type="body" idx="3"/>
          </p:nvPr>
        </p:nvSpPr>
        <p:spPr>
          <a:xfrm>
            <a:off x="6150953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Відсутність єдиної платформи знижує рівень прозорості та довіри серед волонтерів і отримувачів допомоги.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9" name="Google Shape;649;p100"/>
          <p:cNvSpPr txBox="1">
            <a:spLocks noGrp="1"/>
          </p:cNvSpPr>
          <p:nvPr>
            <p:ph type="subTitle" idx="4294967295"/>
          </p:nvPr>
        </p:nvSpPr>
        <p:spPr>
          <a:xfrm>
            <a:off x="417250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0" name="Google Shape;650;p100"/>
          <p:cNvSpPr txBox="1">
            <a:spLocks noGrp="1"/>
          </p:cNvSpPr>
          <p:nvPr>
            <p:ph type="subTitle" idx="4294967295"/>
          </p:nvPr>
        </p:nvSpPr>
        <p:spPr>
          <a:xfrm>
            <a:off x="3284117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1" name="Google Shape;651;p100"/>
          <p:cNvSpPr txBox="1">
            <a:spLocks noGrp="1"/>
          </p:cNvSpPr>
          <p:nvPr>
            <p:ph type="subTitle" idx="4294967295"/>
          </p:nvPr>
        </p:nvSpPr>
        <p:spPr>
          <a:xfrm>
            <a:off x="6150996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2" name="Google Shape;652;p100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Актуальність теми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53" name="Google Shape;653;p10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0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1"/>
          <p:cNvSpPr/>
          <p:nvPr/>
        </p:nvSpPr>
        <p:spPr>
          <a:xfrm>
            <a:off x="0" y="0"/>
            <a:ext cx="1423800" cy="520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0" name="Google Shape;660;p101" descr="title"/>
          <p:cNvSpPr txBox="1"/>
          <p:nvPr/>
        </p:nvSpPr>
        <p:spPr>
          <a:xfrm>
            <a:off x="0" y="889125"/>
            <a:ext cx="14748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201C2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Огляд існуючих рішень (KOLOUA)</a:t>
            </a:r>
            <a:endParaRPr sz="2200" b="1" i="0" u="none" strike="noStrike" cap="none">
              <a:solidFill>
                <a:srgbClr val="201C2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61" name="Google Shape;661;p10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3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1"/>
          <p:cNvSpPr txBox="1"/>
          <p:nvPr/>
        </p:nvSpPr>
        <p:spPr>
          <a:xfrm>
            <a:off x="0" y="4685675"/>
            <a:ext cx="40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5600" y="608388"/>
            <a:ext cx="7572074" cy="40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2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Обрані технології та інструменти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9" name="Google Shape;669;p102" descr="detail_0"/>
          <p:cNvSpPr txBox="1">
            <a:spLocks noGrp="1"/>
          </p:cNvSpPr>
          <p:nvPr>
            <p:ph type="body" idx="1"/>
          </p:nvPr>
        </p:nvSpPr>
        <p:spPr>
          <a:xfrm>
            <a:off x="2465529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Статична типізація для підвищення надійності коду та зменшення помилок під час розробки.</a:t>
            </a:r>
            <a:endParaRPr sz="1050"/>
          </a:p>
        </p:txBody>
      </p:sp>
      <p:sp>
        <p:nvSpPr>
          <p:cNvPr id="670" name="Google Shape;670;p102" descr="detail_1"/>
          <p:cNvSpPr txBox="1">
            <a:spLocks noGrp="1"/>
          </p:cNvSpPr>
          <p:nvPr>
            <p:ph type="body" idx="3"/>
          </p:nvPr>
        </p:nvSpPr>
        <p:spPr>
          <a:xfrm>
            <a:off x="6629100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Фреймворк для створення швидких і інтерактивних користувацьких інтерфейсів за компонентним підходом.</a:t>
            </a:r>
            <a:endParaRPr sz="1050"/>
          </a:p>
        </p:txBody>
      </p:sp>
      <p:sp>
        <p:nvSpPr>
          <p:cNvPr id="671" name="Google Shape;671;p102" descr="detail_2"/>
          <p:cNvSpPr txBox="1">
            <a:spLocks noGrp="1"/>
          </p:cNvSpPr>
          <p:nvPr>
            <p:ph type="body" idx="5"/>
          </p:nvPr>
        </p:nvSpPr>
        <p:spPr>
          <a:xfrm>
            <a:off x="2465529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Бібліотеки для швидкої розробки сучасного, адаптивного дизайну інтерфейсів.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2" name="Google Shape;672;p102" descr="header_0"/>
          <p:cNvSpPr txBox="1">
            <a:spLocks noGrp="1"/>
          </p:cNvSpPr>
          <p:nvPr>
            <p:ph type="subTitle" idx="2"/>
          </p:nvPr>
        </p:nvSpPr>
        <p:spPr>
          <a:xfrm>
            <a:off x="2465525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TypeScript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3" name="Google Shape;673;p102" descr="header_1"/>
          <p:cNvSpPr txBox="1">
            <a:spLocks noGrp="1"/>
          </p:cNvSpPr>
          <p:nvPr>
            <p:ph type="subTitle" idx="4"/>
          </p:nvPr>
        </p:nvSpPr>
        <p:spPr>
          <a:xfrm>
            <a:off x="6629100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ReactJS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4" name="Google Shape;674;p102" descr="header_2"/>
          <p:cNvSpPr txBox="1">
            <a:spLocks noGrp="1"/>
          </p:cNvSpPr>
          <p:nvPr>
            <p:ph type="subTitle" idx="6"/>
          </p:nvPr>
        </p:nvSpPr>
        <p:spPr>
          <a:xfrm>
            <a:off x="2465529" y="2949802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800">
                <a:solidFill>
                  <a:schemeClr val="dk1"/>
                </a:solidFill>
              </a:rPr>
              <a:t>Material UI та Tailwind CSS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75" name="Google Shape;675;p102" descr="detail_3"/>
          <p:cNvSpPr txBox="1">
            <a:spLocks noGrp="1"/>
          </p:cNvSpPr>
          <p:nvPr>
            <p:ph type="body" idx="7"/>
          </p:nvPr>
        </p:nvSpPr>
        <p:spPr>
          <a:xfrm>
            <a:off x="6629075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Централізоване управління станом додатку з Redux Toolkit і створення прототипів у Figma.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6" name="Google Shape;676;p102" descr="header_3"/>
          <p:cNvSpPr txBox="1">
            <a:spLocks noGrp="1"/>
          </p:cNvSpPr>
          <p:nvPr>
            <p:ph type="subTitle" idx="8"/>
          </p:nvPr>
        </p:nvSpPr>
        <p:spPr>
          <a:xfrm>
            <a:off x="6629075" y="2949800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Redux Toolkit та Figma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77" name="Google Shape;677;p102"/>
          <p:cNvPicPr preferRelativeResize="0"/>
          <p:nvPr/>
        </p:nvPicPr>
        <p:blipFill rotWithShape="1">
          <a:blip r:embed="rId3">
            <a:alphaModFix/>
          </a:blip>
          <a:srcRect t="5665" b="5664"/>
          <a:stretch/>
        </p:blipFill>
        <p:spPr>
          <a:xfrm>
            <a:off x="493775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2"/>
          <p:cNvPicPr preferRelativeResize="0"/>
          <p:nvPr/>
        </p:nvPicPr>
        <p:blipFill rotWithShape="1">
          <a:blip r:embed="rId4">
            <a:alphaModFix/>
          </a:blip>
          <a:srcRect t="5665" b="5664"/>
          <a:stretch/>
        </p:blipFill>
        <p:spPr>
          <a:xfrm>
            <a:off x="493775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2"/>
          <p:cNvPicPr preferRelativeResize="0"/>
          <p:nvPr/>
        </p:nvPicPr>
        <p:blipFill rotWithShape="1">
          <a:blip r:embed="rId5">
            <a:alphaModFix/>
          </a:blip>
          <a:srcRect t="5665" b="5664"/>
          <a:stretch/>
        </p:blipFill>
        <p:spPr>
          <a:xfrm>
            <a:off x="4626426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2"/>
          <p:cNvPicPr preferRelativeResize="0"/>
          <p:nvPr/>
        </p:nvPicPr>
        <p:blipFill rotWithShape="1">
          <a:blip r:embed="rId6">
            <a:alphaModFix/>
          </a:blip>
          <a:srcRect t="5665" b="5664"/>
          <a:stretch/>
        </p:blipFill>
        <p:spPr>
          <a:xfrm>
            <a:off x="4626426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2" descr="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2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3" descr="title"/>
          <p:cNvSpPr txBox="1"/>
          <p:nvPr/>
        </p:nvSpPr>
        <p:spPr>
          <a:xfrm>
            <a:off x="34200" y="52997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Use-case діаграма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88" name="Google Shape;688;p103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3"/>
          <p:cNvSpPr txBox="1"/>
          <p:nvPr/>
        </p:nvSpPr>
        <p:spPr>
          <a:xfrm>
            <a:off x="0" y="4610825"/>
            <a:ext cx="3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47" y="282387"/>
            <a:ext cx="6535379" cy="479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4" descr="title"/>
          <p:cNvSpPr txBox="1"/>
          <p:nvPr/>
        </p:nvSpPr>
        <p:spPr>
          <a:xfrm>
            <a:off x="0" y="91500"/>
            <a:ext cx="4388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Дизайн інтерфейсу користувача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96" name="Google Shape;696;p10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04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0417" y="342900"/>
            <a:ext cx="5389849" cy="359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817" y="26901"/>
            <a:ext cx="4946186" cy="48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 descr="title"/>
          <p:cNvSpPr txBox="1"/>
          <p:nvPr/>
        </p:nvSpPr>
        <p:spPr>
          <a:xfrm>
            <a:off x="0" y="384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збору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05" name="Google Shape;705;p105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05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105"/>
          <p:cNvPicPr preferRelativeResize="0"/>
          <p:nvPr/>
        </p:nvPicPr>
        <p:blipFill rotWithShape="1">
          <a:blip r:embed="rId4">
            <a:alphaModFix/>
          </a:blip>
          <a:srcRect b="54914"/>
          <a:stretch/>
        </p:blipFill>
        <p:spPr>
          <a:xfrm>
            <a:off x="488050" y="1056900"/>
            <a:ext cx="3691075" cy="2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5"/>
          <p:cNvPicPr preferRelativeResize="0"/>
          <p:nvPr/>
        </p:nvPicPr>
        <p:blipFill rotWithShape="1">
          <a:blip r:embed="rId4">
            <a:alphaModFix/>
          </a:blip>
          <a:srcRect t="44543"/>
          <a:stretch/>
        </p:blipFill>
        <p:spPr>
          <a:xfrm>
            <a:off x="5101775" y="1133325"/>
            <a:ext cx="3470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6" descr="title"/>
          <p:cNvSpPr txBox="1"/>
          <p:nvPr/>
        </p:nvSpPr>
        <p:spPr>
          <a:xfrm>
            <a:off x="65700" y="91500"/>
            <a:ext cx="4506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потреби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14" name="Google Shape;714;p10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6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8974" y="541874"/>
            <a:ext cx="4066051" cy="45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Экран (16:9)</PresentationFormat>
  <Paragraphs>58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Arial</vt:lpstr>
      <vt:lpstr>Hanken Grotesk</vt:lpstr>
      <vt:lpstr>Libre Franklin Medium</vt:lpstr>
      <vt:lpstr>Inter Black</vt:lpstr>
      <vt:lpstr>Calibri</vt:lpstr>
      <vt:lpstr>Inter</vt:lpstr>
      <vt:lpstr>Hanken Grotesk SemiBold</vt:lpstr>
      <vt:lpstr>Plus Default</vt:lpstr>
      <vt:lpstr>Plus Default</vt:lpstr>
      <vt:lpstr>Plus Default</vt:lpstr>
      <vt:lpstr>Plus Default</vt:lpstr>
      <vt:lpstr>Програмна система для підтримки волонтерської діяльності. Веб-застосунок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Krikuha Maxim</cp:lastModifiedBy>
  <cp:revision>3</cp:revision>
  <dcterms:modified xsi:type="dcterms:W3CDTF">2025-06-07T14:33:05Z</dcterms:modified>
</cp:coreProperties>
</file>